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2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6" r:id="rId9"/>
    <p:sldId id="264" r:id="rId10"/>
    <p:sldId id="267" r:id="rId11"/>
    <p:sldId id="268" r:id="rId12"/>
    <p:sldId id="271" r:id="rId13"/>
    <p:sldId id="272" r:id="rId14"/>
    <p:sldId id="275" r:id="rId15"/>
    <p:sldId id="274" r:id="rId16"/>
    <p:sldId id="276" r:id="rId17"/>
    <p:sldId id="278" r:id="rId18"/>
    <p:sldId id="279" r:id="rId19"/>
    <p:sldId id="280" r:id="rId20"/>
    <p:sldId id="281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8306E8-D30E-43A0-9A55-45E4EA4A73AD}" type="datetimeFigureOut">
              <a:rPr lang="ru-RU" smtClean="0"/>
              <a:pPr/>
              <a:t>20.08.2014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50FDB-E6A3-4399-B093-94A38A2E71D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8FD-BD14-4147-9898-CB91132F36A4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3D3E-37E2-4D77-93D4-9DAD1CE24107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7EF3A-4E5A-40FA-B75D-C9CCC31E1A66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2C07-DB4A-4A82-899D-110F2C2A6C15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B170B-FBCA-4F21-9801-2F39F3A0087B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74EB1-9A0F-4C84-8FBB-3C340CF3677E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0B980-CF8B-48C0-A807-AFFBA11CCD19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EC34C-DE10-495D-803A-E46E058DF1DB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F9EFC-55E5-4883-998F-3E302414F8D6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06BD-9926-4D6D-8463-6A884CFDFDB1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3ED04-8652-4C04-8C30-04A2DFF7FA58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53FD5A3-4D14-4CDB-B001-62CE33B70480}" type="datetime1">
              <a:rPr lang="en-US" smtClean="0"/>
              <a:pPr/>
              <a:t>8/20/2014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i="1" dirty="0" smtClean="0"/>
              <a:t>Дорожные знаки</a:t>
            </a:r>
            <a:endParaRPr lang="ru-RU" sz="60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Интегрированное занятие </a:t>
            </a:r>
          </a:p>
          <a:p>
            <a:r>
              <a:rPr lang="ru-RU" dirty="0" smtClean="0"/>
              <a:t>для детей подготовительной группы</a:t>
            </a:r>
          </a:p>
          <a:p>
            <a:r>
              <a:rPr lang="ru-RU" i="1" dirty="0" smtClean="0"/>
              <a:t>(история развития ПДД)</a:t>
            </a:r>
            <a:endParaRPr lang="ru-RU" i="1" dirty="0"/>
          </a:p>
        </p:txBody>
      </p:sp>
      <p:sp>
        <p:nvSpPr>
          <p:cNvPr id="4" name="TextBox 3"/>
          <p:cNvSpPr txBox="1"/>
          <p:nvPr/>
        </p:nvSpPr>
        <p:spPr>
          <a:xfrm>
            <a:off x="4114800" y="304800"/>
            <a:ext cx="472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Автор: Костюкова Неля Николаевна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458200" cy="1828800"/>
          </a:xfrm>
        </p:spPr>
        <p:txBody>
          <a:bodyPr/>
          <a:lstStyle/>
          <a:p>
            <a:pPr algn="ctr"/>
            <a:r>
              <a:rPr lang="ru-RU" i="1" dirty="0" smtClean="0"/>
              <a:t>Программные задачи: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447800"/>
            <a:ext cx="8458200" cy="4876800"/>
          </a:xfrm>
        </p:spPr>
        <p:txBody>
          <a:bodyPr>
            <a:normAutofit fontScale="85000" lnSpcReduction="20000"/>
          </a:bodyPr>
          <a:lstStyle/>
          <a:p>
            <a:r>
              <a:rPr lang="ru-RU" sz="2400" b="1" dirty="0" smtClean="0"/>
              <a:t>1) познакомить детей с историей возникновения дорожных знаков;</a:t>
            </a:r>
          </a:p>
          <a:p>
            <a:r>
              <a:rPr lang="ru-RU" sz="2400" b="1" dirty="0" smtClean="0"/>
              <a:t>2) расширить и закрепить знания детей о сигналах светофора и правилах дорожного движения;</a:t>
            </a:r>
          </a:p>
          <a:p>
            <a:r>
              <a:rPr lang="ru-RU" sz="2400" b="1" dirty="0" smtClean="0"/>
              <a:t>3) познакомить детей с дорожными знаками:</a:t>
            </a:r>
          </a:p>
          <a:p>
            <a:r>
              <a:rPr lang="ru-RU" sz="2400" b="1" dirty="0" smtClean="0"/>
              <a:t> – указательные («Пешеходный переход»; «Подземный пешеходный переход»),</a:t>
            </a:r>
          </a:p>
          <a:p>
            <a:r>
              <a:rPr lang="ru-RU" sz="2400" b="1" dirty="0" smtClean="0"/>
              <a:t> – запрещающие («Движение пешеходов запрещено»; «Движение на велосипедах запрещено»),</a:t>
            </a:r>
          </a:p>
          <a:p>
            <a:r>
              <a:rPr lang="ru-RU" sz="2400" b="1" dirty="0" smtClean="0"/>
              <a:t> – знаки сервиса («Больница»; «Пункт питания»; «Автозаправка»);</a:t>
            </a:r>
          </a:p>
          <a:p>
            <a:r>
              <a:rPr lang="ru-RU" sz="2400" b="1" dirty="0" smtClean="0"/>
              <a:t>4) закрепить полученные знания о дорожных знаках через дидактическую игру «Собери знак» и рисование дорожных знаков;</a:t>
            </a:r>
          </a:p>
          <a:p>
            <a:r>
              <a:rPr lang="ru-RU" sz="2400" b="1" dirty="0" smtClean="0"/>
              <a:t>5) воспитывать культуру поведения на улице, вырабатывая потребность в соблюдении правил дорожного движения.</a:t>
            </a: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371600"/>
          </a:xfrm>
        </p:spPr>
        <p:txBody>
          <a:bodyPr/>
          <a:lstStyle/>
          <a:p>
            <a:r>
              <a:rPr lang="ru-RU" i="1" dirty="0" smtClean="0"/>
              <a:t>Материал: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2362200"/>
            <a:ext cx="8077200" cy="220980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Дорожные  знаки, макет  светофора,  шаблоны , ○, □ формы,  фломастеры,  дидактическая игра «Собери знак».</a:t>
            </a:r>
            <a:endParaRPr lang="ru-RU" sz="3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73050"/>
            <a:ext cx="3236913" cy="64135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Дорожные знаки</a:t>
            </a:r>
            <a:endParaRPr lang="ru-RU" sz="2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28600" y="1066800"/>
            <a:ext cx="3429000" cy="5334000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Много есть различных знаков эти знаки нужно знать,</a:t>
            </a:r>
          </a:p>
          <a:p>
            <a:r>
              <a:rPr lang="ru-RU" sz="1800" b="1" dirty="0" smtClean="0"/>
              <a:t>  Чтобы правил на дороге никогда не нарушать.</a:t>
            </a:r>
          </a:p>
          <a:p>
            <a:r>
              <a:rPr lang="ru-RU" sz="1800" b="1" dirty="0" smtClean="0"/>
              <a:t>  Красный круг обозначает обязательно запрет.</a:t>
            </a:r>
          </a:p>
          <a:p>
            <a:r>
              <a:rPr lang="ru-RU" sz="1800" b="1" dirty="0" smtClean="0"/>
              <a:t>  Он гласит: "Нельзя так ехать" или "Тут дороги нет".   </a:t>
            </a:r>
          </a:p>
          <a:p>
            <a:r>
              <a:rPr lang="ru-RU" sz="1800" b="1" dirty="0" smtClean="0"/>
              <a:t>  А ещё бывают знаки – взяты в синенький квадрат.  </a:t>
            </a:r>
          </a:p>
          <a:p>
            <a:r>
              <a:rPr lang="ru-RU" sz="1800" b="1" dirty="0" smtClean="0"/>
              <a:t>  Как и где проехать можно, эти знаки говорят.  </a:t>
            </a:r>
          </a:p>
          <a:p>
            <a:r>
              <a:rPr lang="ru-RU" sz="1800" b="1" dirty="0" smtClean="0"/>
              <a:t>  Синенький прямоугольник вам подскажет, </a:t>
            </a:r>
          </a:p>
          <a:p>
            <a:r>
              <a:rPr lang="ru-RU" sz="1800" b="1" dirty="0" smtClean="0"/>
              <a:t>  Где найти остановку и заправку – всё, что нужно на пути.</a:t>
            </a:r>
            <a:endParaRPr lang="ru-RU" sz="18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pic>
        <p:nvPicPr>
          <p:cNvPr id="10" name="Содержимое 9" descr="618878_12248-700x50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257800" y="0"/>
            <a:ext cx="3886200" cy="3156857"/>
          </a:xfrm>
        </p:spPr>
      </p:pic>
      <p:pic>
        <p:nvPicPr>
          <p:cNvPr id="11" name="Рисунок 10" descr="5.8.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2743200"/>
            <a:ext cx="1924050" cy="2272610"/>
          </a:xfrm>
          <a:prstGeom prst="rect">
            <a:avLst/>
          </a:prstGeom>
        </p:spPr>
      </p:pic>
      <p:pic>
        <p:nvPicPr>
          <p:cNvPr id="12" name="Рисунок 11" descr="ab45baccc2a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0" y="3581400"/>
            <a:ext cx="3848100" cy="2886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волы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916" b="1916"/>
          <a:stretch>
            <a:fillRect/>
          </a:stretch>
        </p:blipFill>
        <p:spPr>
          <a:xfrm>
            <a:off x="1" y="0"/>
            <a:ext cx="9144000" cy="711517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47800" y="228601"/>
            <a:ext cx="6553200" cy="990600"/>
          </a:xfrm>
          <a:solidFill>
            <a:schemeClr val="accent2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 приручил диких зверей и стал передвигаться по дорогам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4" name="Рисунок 3" descr="лошад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указатель2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852" b="1852"/>
          <a:stretch>
            <a:fillRect/>
          </a:stretch>
        </p:blipFill>
        <p:spPr>
          <a:xfrm>
            <a:off x="-70339" y="0"/>
            <a:ext cx="9394581" cy="678497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9296400" cy="9906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r>
              <a:rPr lang="ru-RU" sz="2000" b="1" dirty="0" smtClean="0"/>
              <a:t>Царь Петр </a:t>
            </a:r>
            <a:r>
              <a:rPr lang="en-US" sz="2000" b="1" dirty="0" smtClean="0"/>
              <a:t>I</a:t>
            </a:r>
            <a:r>
              <a:rPr lang="ru-RU" sz="2000" b="1" dirty="0" smtClean="0"/>
              <a:t> велел на перекрёстках дорог ставить деревянные столбы, указывающие расстояние от одной станции до другой и направление дороги. </a:t>
            </a:r>
          </a:p>
          <a:p>
            <a:r>
              <a:rPr lang="ru-RU" sz="2000" b="1" dirty="0" smtClean="0"/>
              <a:t>Так появились первые дорожные указатели. </a:t>
            </a:r>
          </a:p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столб полос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3401" r="3401"/>
          <a:stretch>
            <a:fillRect/>
          </a:stretch>
        </p:blipFill>
        <p:spPr>
          <a:xfrm>
            <a:off x="457201" y="228600"/>
            <a:ext cx="8382000" cy="617219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5943600"/>
            <a:ext cx="8763000" cy="457199"/>
          </a:xfrm>
          <a:solidFill>
            <a:schemeClr val="bg2">
              <a:lumMod val="75000"/>
            </a:schemeClr>
          </a:solidFill>
        </p:spPr>
        <p:txBody>
          <a:bodyPr>
            <a:normAutofit fontScale="92500"/>
          </a:bodyPr>
          <a:lstStyle/>
          <a:p>
            <a:r>
              <a:rPr lang="ru-RU" sz="2400" b="1" dirty="0" smtClean="0"/>
              <a:t>Чтобы столбы были заметными, их раскрашивали в полоску.</a:t>
            </a:r>
            <a:endParaRPr lang="ru-RU" sz="2400" b="1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792162"/>
          </a:xfrm>
        </p:spPr>
        <p:txBody>
          <a:bodyPr>
            <a:noAutofit/>
          </a:bodyPr>
          <a:lstStyle/>
          <a:p>
            <a:r>
              <a:rPr lang="ru-RU" sz="2400" dirty="0" smtClean="0"/>
              <a:t>Как появились первые правила дорожного движения?</a:t>
            </a:r>
            <a:endParaRPr lang="ru-RU" sz="24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81000" y="1143000"/>
            <a:ext cx="8458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/>
              <a:t>Появилось больше повозок, телег, карет и на дорогах стало попадаться встречное движение, а разминуться невозможно (дороги узкие были). Вспыхивали ссоры – кто должен уступить дорогу? Чьё право?  Вихрем несётся дворянская карета. Далеко раздаются удары  хлыста и крики кучера: "Дорогу! Господа едут!"  Тут бедному крестьянину со своей лошадёнкой поскорей бы убраться с дороги, а то, небось, или воз опрокинут, или оглоблю сломают. </a:t>
            </a:r>
          </a:p>
          <a:p>
            <a:pPr algn="just"/>
            <a:endParaRPr lang="ru-RU" sz="2800" b="1" dirty="0" smtClean="0"/>
          </a:p>
          <a:p>
            <a:endParaRPr lang="ru-RU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Горизонтальный свиток 5"/>
          <p:cNvSpPr/>
          <p:nvPr/>
        </p:nvSpPr>
        <p:spPr>
          <a:xfrm>
            <a:off x="457200" y="1447800"/>
            <a:ext cx="8458200" cy="25146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>Тогда царь издал указ</a:t>
            </a:r>
            <a:br>
              <a:rPr lang="ru-RU" sz="4400" dirty="0" smtClean="0"/>
            </a:br>
            <a:r>
              <a:rPr lang="ru-RU" sz="4900" dirty="0" smtClean="0"/>
              <a:t> </a:t>
            </a:r>
            <a:r>
              <a:rPr lang="ru-RU" sz="3600" dirty="0" smtClean="0"/>
              <a:t>(первое правило поведения на дороге)</a:t>
            </a:r>
            <a:endParaRPr lang="ru-RU" sz="44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7200" y="1905000"/>
            <a:ext cx="838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"Кто, едучи по улицам небрежно, будет людей побивать, то впредь не будет ездить"</a:t>
            </a:r>
            <a:endParaRPr lang="ru-RU" sz="3600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609600" y="4419600"/>
            <a:ext cx="8077200" cy="1795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2">
                    <a:lumMod val="75000"/>
                  </a:schemeClr>
                </a:solidFill>
              </a:rPr>
              <a:t>«Лихачей задерживать, в наказание кучеров сечь розгами, а с помещиков взимать штраф!»</a:t>
            </a:r>
            <a:endParaRPr lang="ru-RU" sz="2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1" y="41148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императрица Анна </a:t>
            </a:r>
            <a:r>
              <a:rPr lang="ru-RU" sz="24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Иоановна</a:t>
            </a:r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издала указ</a:t>
            </a:r>
            <a:endParaRPr lang="ru-RU" sz="24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/>
              <a:t>Прошло много лет. На дорогах появились первые автомобили</a:t>
            </a:r>
            <a:r>
              <a:rPr lang="ru-RU" sz="4000" i="1" dirty="0" smtClean="0"/>
              <a:t>. </a:t>
            </a:r>
            <a:endParaRPr lang="ru-RU" sz="4000" dirty="0"/>
          </a:p>
        </p:txBody>
      </p:sp>
      <p:pic>
        <p:nvPicPr>
          <p:cNvPr id="7" name="Содержимое 6" descr="1 транспорт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752600"/>
            <a:ext cx="4191000" cy="4038600"/>
          </a:xfrm>
        </p:spPr>
      </p:pic>
      <p:pic>
        <p:nvPicPr>
          <p:cNvPr id="8" name="Содержимое 7" descr="1 авто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419600" y="1752600"/>
            <a:ext cx="4724400" cy="4038599"/>
          </a:xfr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>Первые дорожные знаки</a:t>
            </a:r>
            <a:br>
              <a:rPr lang="ru-RU" sz="4400" dirty="0" smtClean="0"/>
            </a:br>
            <a:r>
              <a:rPr lang="ru-RU" dirty="0" smtClean="0"/>
              <a:t> </a:t>
            </a:r>
            <a:r>
              <a:rPr lang="ru-RU" sz="2700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Наравне  с развитием автомобильного промысла,  развивалась и дорожная азбука, стали появляться дорожные знаки</a:t>
            </a:r>
            <a:endParaRPr lang="ru-RU" sz="4900" dirty="0">
              <a:solidFill>
                <a:schemeClr val="bg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535112"/>
            <a:ext cx="4876800" cy="750887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/>
              <a:t>указывающие, Предупреждающие, запрещающие</a:t>
            </a:r>
            <a:endParaRPr lang="ru-RU" sz="18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92500" lnSpcReduction="10000"/>
          </a:bodyPr>
          <a:lstStyle/>
          <a:p>
            <a:pPr algn="r"/>
            <a:r>
              <a:rPr lang="ru-RU" dirty="0" smtClean="0"/>
              <a:t>Они дошли и до нашего времени</a:t>
            </a:r>
            <a:endParaRPr lang="ru-RU" dirty="0"/>
          </a:p>
        </p:txBody>
      </p:sp>
      <p:pic>
        <p:nvPicPr>
          <p:cNvPr id="9" name="Содержимое 8" descr="1 знаки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52803" y="2436196"/>
            <a:ext cx="4344585" cy="3888403"/>
          </a:xfrm>
        </p:spPr>
      </p:pic>
      <p:pic>
        <p:nvPicPr>
          <p:cNvPr id="10" name="Содержимое 9" descr="3.pn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58000" y="2450006"/>
            <a:ext cx="2286000" cy="1937801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11" name="Рисунок 10" descr="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1" y="2438400"/>
            <a:ext cx="2286000" cy="1962150"/>
          </a:xfrm>
          <a:prstGeom prst="rect">
            <a:avLst/>
          </a:prstGeom>
        </p:spPr>
      </p:pic>
      <p:pic>
        <p:nvPicPr>
          <p:cNvPr id="12" name="Рисунок 11" descr="1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66712" y="4343400"/>
            <a:ext cx="2377288" cy="1905000"/>
          </a:xfrm>
          <a:prstGeom prst="rect">
            <a:avLst/>
          </a:prstGeom>
        </p:spPr>
      </p:pic>
      <p:pic>
        <p:nvPicPr>
          <p:cNvPr id="13" name="Рисунок 12" descr="11.jpg"/>
          <p:cNvPicPr>
            <a:picLocks noChangeAspect="1"/>
          </p:cNvPicPr>
          <p:nvPr/>
        </p:nvPicPr>
        <p:blipFill>
          <a:blip r:embed="rId6"/>
          <a:srcRect t="6897" b="6896"/>
          <a:stretch>
            <a:fillRect/>
          </a:stretch>
        </p:blipFill>
        <p:spPr>
          <a:xfrm>
            <a:off x="4572000" y="4343400"/>
            <a:ext cx="2209800" cy="1905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305800" cy="609600"/>
          </a:xfrm>
        </p:spPr>
        <p:txBody>
          <a:bodyPr/>
          <a:lstStyle/>
          <a:p>
            <a:pPr algn="ctr"/>
            <a:r>
              <a:rPr lang="ru-RU" sz="3200" dirty="0" smtClean="0"/>
              <a:t>Дорожные знаки в современном мире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" y="1524000"/>
            <a:ext cx="8382000" cy="4419600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/>
              <a:t>В нашем современном мире куда бы вы ни шли, всюду на улицах вас встречают дорожные знаки.  Они нам нужны для того, чтобы улица могла «разговаривать» с водителями и пешеходами понятным им языком. Они разного цвета и разной формы. Это не случайно -</a:t>
            </a:r>
            <a:r>
              <a:rPr lang="ru-RU" sz="2400" dirty="0" smtClean="0"/>
              <a:t> </a:t>
            </a:r>
            <a:r>
              <a:rPr lang="ru-RU" sz="2400" b="1" dirty="0" smtClean="0"/>
              <a:t>все дорожные знаки делятся: на предупреждающие, 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запрещающие, 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предписывающие, 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указательные, 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а так же знаки сервиса. </a:t>
            </a:r>
            <a:endParaRPr lang="ru-RU" sz="2400" b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17550"/>
          </a:xfrm>
        </p:spPr>
        <p:txBody>
          <a:bodyPr/>
          <a:lstStyle/>
          <a:p>
            <a:r>
              <a:rPr lang="ru-RU" dirty="0" smtClean="0"/>
              <a:t>«Пешеходный переход»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990601"/>
            <a:ext cx="4040188" cy="838200"/>
          </a:xfrm>
        </p:spPr>
        <p:txBody>
          <a:bodyPr>
            <a:normAutofit/>
          </a:bodyPr>
          <a:lstStyle/>
          <a:p>
            <a:r>
              <a:rPr lang="ru-RU" dirty="0" smtClean="0"/>
              <a:t>Указывающий для пешеходов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990600"/>
            <a:ext cx="4041775" cy="914401"/>
          </a:xfrm>
        </p:spPr>
        <p:txBody>
          <a:bodyPr>
            <a:normAutofit/>
          </a:bodyPr>
          <a:lstStyle/>
          <a:p>
            <a:r>
              <a:rPr lang="ru-RU" dirty="0" smtClean="0"/>
              <a:t>Предупреждающий для водителей</a:t>
            </a:r>
            <a:endParaRPr lang="ru-RU" dirty="0"/>
          </a:p>
        </p:txBody>
      </p:sp>
      <p:pic>
        <p:nvPicPr>
          <p:cNvPr id="11" name="Содержимое 10" descr="scheme-9-5.png"/>
          <p:cNvPicPr>
            <a:picLocks noGrp="1" noChangeAspect="1"/>
          </p:cNvPicPr>
          <p:nvPr>
            <p:ph sz="quarter" idx="4"/>
          </p:nvPr>
        </p:nvPicPr>
        <p:blipFill>
          <a:blip r:embed="rId2"/>
          <a:srcRect b="9818"/>
          <a:stretch>
            <a:fillRect/>
          </a:stretch>
        </p:blipFill>
        <p:spPr>
          <a:xfrm>
            <a:off x="5029200" y="2133600"/>
            <a:ext cx="2638425" cy="2362200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04800" y="4648200"/>
            <a:ext cx="419100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Только для пешехода  знак на месте перехода</a:t>
            </a:r>
          </a:p>
          <a:p>
            <a:r>
              <a:rPr lang="ru-RU" sz="2400" dirty="0" smtClean="0"/>
              <a:t> В </a:t>
            </a:r>
            <a:r>
              <a:rPr lang="ru-RU" sz="2400" dirty="0" err="1" smtClean="0"/>
              <a:t>голубом</a:t>
            </a:r>
            <a:r>
              <a:rPr lang="ru-RU" sz="2400" dirty="0" smtClean="0"/>
              <a:t> квадрате – </a:t>
            </a:r>
            <a:r>
              <a:rPr lang="ru-RU" sz="2400" dirty="0" err="1" smtClean="0"/>
              <a:t>переходоуказатель</a:t>
            </a:r>
            <a:r>
              <a:rPr lang="ru-RU" sz="2400" dirty="0" smtClean="0"/>
              <a:t>.</a:t>
            </a:r>
          </a:p>
          <a:p>
            <a:endParaRPr lang="ru-RU" dirty="0"/>
          </a:p>
        </p:txBody>
      </p:sp>
      <p:pic>
        <p:nvPicPr>
          <p:cNvPr id="13" name="Содержимое 12" descr="1209997946_pedestrian.jpg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685800" y="2133600"/>
            <a:ext cx="2314575" cy="2324100"/>
          </a:xfrm>
        </p:spPr>
      </p:pic>
      <p:sp>
        <p:nvSpPr>
          <p:cNvPr id="14" name="TextBox 13"/>
          <p:cNvSpPr txBox="1"/>
          <p:nvPr/>
        </p:nvSpPr>
        <p:spPr>
          <a:xfrm>
            <a:off x="4343400" y="4648200"/>
            <a:ext cx="48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Видишь красный треугольник с человечком внутри – водитель будь осторожен пешеход на пути!</a:t>
            </a:r>
            <a:endParaRPr lang="ru-RU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Среди всех дорожных знаков самые строгие – запрещающие. Они имеют круглую форму с красной каймой или красным фоном. </a:t>
            </a:r>
            <a:endParaRPr lang="ru-RU" sz="2400" dirty="0"/>
          </a:p>
        </p:txBody>
      </p:sp>
      <p:pic>
        <p:nvPicPr>
          <p:cNvPr id="7" name="Содержимое 6" descr="6.gif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1524000"/>
            <a:ext cx="3810000" cy="3810000"/>
          </a:xfrm>
        </p:spPr>
      </p:pic>
      <p:pic>
        <p:nvPicPr>
          <p:cNvPr id="8" name="Содержимое 7" descr="8.pn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800600" y="1521728"/>
            <a:ext cx="3886200" cy="3828293"/>
          </a:xfr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04800" y="5410200"/>
            <a:ext cx="396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дождь и ясную погоду  здесь не ходят пешеходы.</a:t>
            </a:r>
          </a:p>
          <a:p>
            <a:r>
              <a:rPr lang="ru-RU" dirty="0" smtClean="0"/>
              <a:t> Говорит им знак одно: </a:t>
            </a:r>
          </a:p>
          <a:p>
            <a:r>
              <a:rPr lang="ru-RU" dirty="0" smtClean="0"/>
              <a:t> «Вам ходить запрещено».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181600" y="5562600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Велосипед на круге красном</a:t>
            </a:r>
          </a:p>
          <a:p>
            <a:r>
              <a:rPr lang="ru-RU" dirty="0" smtClean="0"/>
              <a:t>  Значит ехать здесь опасно!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numCol="2">
            <a:normAutofit/>
          </a:bodyPr>
          <a:lstStyle/>
          <a:p>
            <a:pPr algn="l"/>
            <a:r>
              <a:rPr lang="ru-RU" sz="3200" dirty="0" smtClean="0"/>
              <a:t>Предписывающие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Знаки сервиса</a:t>
            </a:r>
            <a:endParaRPr lang="ru-RU" sz="3200" dirty="0"/>
          </a:p>
        </p:txBody>
      </p:sp>
      <p:pic>
        <p:nvPicPr>
          <p:cNvPr id="8" name="Содержимое 7" descr="2.gif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85800" y="1600200"/>
            <a:ext cx="3413919" cy="3413919"/>
          </a:xfrm>
        </p:spPr>
      </p:pic>
      <p:pic>
        <p:nvPicPr>
          <p:cNvPr id="7" name="Содержимое 6" descr="ab45baccc2ae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343400" y="1600200"/>
            <a:ext cx="4636559" cy="3477419"/>
          </a:xfr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28600" y="5257800"/>
            <a:ext cx="411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Эти знаки говорят как правильно двигаться по дорогам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0" y="525780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Эти знаки подскажут что где находится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86995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Светофор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28600" y="1524000"/>
            <a:ext cx="3236913" cy="4602163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Три моих волшебных глаза  управляют всеми сразу.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Я моргну – пойдут машины, встанут женщины, мужчины.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Отвечайте вместе, хором  как зовусь я?.. </a:t>
            </a:r>
            <a:endParaRPr lang="ru-RU" sz="2400" dirty="0" smtClean="0"/>
          </a:p>
          <a:p>
            <a:endParaRPr lang="ru-RU" dirty="0"/>
          </a:p>
        </p:txBody>
      </p:sp>
      <p:pic>
        <p:nvPicPr>
          <p:cNvPr id="7" name="Содержимое 6" descr="Svet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789680" y="273050"/>
            <a:ext cx="4897120" cy="6121401"/>
          </a:xfr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305800" cy="609600"/>
          </a:xfrm>
        </p:spPr>
        <p:txBody>
          <a:bodyPr/>
          <a:lstStyle/>
          <a:p>
            <a:r>
              <a:rPr lang="ru-RU" sz="3600" dirty="0" smtClean="0"/>
              <a:t>История возникновения светофора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" y="914400"/>
            <a:ext cx="8686800" cy="54864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Светофор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самый главный наш дорожный друг. Но использовать люди его начали гораздо позже, чем знаки. Самый первый автоматический светофор семафорного типа был установлен в Лондоне на площади перед зданием парламента в декабре 1868 года инженером-механиком Дж. П.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Найтом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Устройство представляло собой две газовые лампы с красными и зелеными стеклами и дублировало сигналы регулировщика в темное время суток, чем облегчало членам парламента переход проезжей части улицы. Однако проработало это "чудо техники" всего 4 недели, после чего взорвалось. Поскольку в результате этого взрыва погиб полицейский, изобретение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Найта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какое-то время было забыто.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Первые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мире электрические светофоры, регулирующие дорожное движение, были установлены 90 лет назад, 5 августа 1914 года, на перекрестке авеню Эвклида и 105-й Восточной улицы в Кливленде (штат Огайо). Они переключались с красного на зеленый свет и издавали предупреждающий звуковой сигнал. Желтого цвета на светофоре не было.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Вскоре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после Кливленда 2-цветные электрические светофоры появились на улицах Нью-Йорка и Чикаго, а в 1918-м в Нью-Йорке был установлен первый трехцветный "регулировщик".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России первый светофор заработал 15 января 1930 года на углу Невского и Литейного проспектов в Ленинграде, а 30 декабря того же года — на углу Петровки и Кузнецкого моста в Москве.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763000" cy="838200"/>
          </a:xfrm>
        </p:spPr>
        <p:txBody>
          <a:bodyPr/>
          <a:lstStyle/>
          <a:p>
            <a:pPr algn="ctr"/>
            <a:r>
              <a:rPr lang="ru-RU" sz="4000" dirty="0" smtClean="0"/>
              <a:t>Физкультминутка «Светофор»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8382000" cy="49530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светофор мы поиграем,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(Дети хлопают в ладоши).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Раз, два, три, четыре, пять.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Предлагаю всем Вам встать.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(Дети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встают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Красный свет нам «Стой!» кричит,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(Дети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поднимают руки вверх).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Ждать зеленого велит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(Грозят пальцем)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Вот и желтый загорелся,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(Рывки руками под грудью).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Приготовиться пора руки, ноги, разогреем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Начинаем детвора!!!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(Приседания).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Вот зеленый загорелся,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Дети хлопают в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ладоши)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Можно нам идти вперед,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(Ходьба на месте маршируя).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Будь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смелее пешеход.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382000" cy="685800"/>
          </a:xfrm>
        </p:spPr>
        <p:txBody>
          <a:bodyPr/>
          <a:lstStyle/>
          <a:p>
            <a:pPr algn="ctr"/>
            <a:r>
              <a:rPr lang="ru-RU" sz="4000" dirty="0" smtClean="0"/>
              <a:t>Вопросы для проверки знания 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" y="1447800"/>
            <a:ext cx="8458200" cy="4953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- Как называют людей, идущих по улице? </a:t>
            </a:r>
            <a:r>
              <a:rPr lang="ru-RU" i="1" dirty="0" smtClean="0"/>
              <a:t>(Пешеходы).</a:t>
            </a:r>
            <a:endParaRPr lang="ru-RU" dirty="0" smtClean="0"/>
          </a:p>
          <a:p>
            <a:r>
              <a:rPr lang="ru-RU" dirty="0" smtClean="0"/>
              <a:t>- По какой стороне тротуара должен идти пешеход?  </a:t>
            </a:r>
            <a:r>
              <a:rPr lang="ru-RU" i="1" dirty="0" smtClean="0"/>
              <a:t>(По правой).</a:t>
            </a:r>
            <a:endParaRPr lang="ru-RU" dirty="0" smtClean="0"/>
          </a:p>
          <a:p>
            <a:r>
              <a:rPr lang="ru-RU" i="1" dirty="0" smtClean="0"/>
              <a:t>- </a:t>
            </a:r>
            <a:r>
              <a:rPr lang="ru-RU" dirty="0" smtClean="0"/>
              <a:t>Как называется часть дороги, по которой идут пешеходы?  </a:t>
            </a:r>
            <a:r>
              <a:rPr lang="ru-RU" i="1" dirty="0" smtClean="0"/>
              <a:t>(Тротуар).</a:t>
            </a:r>
            <a:endParaRPr lang="ru-RU" dirty="0" smtClean="0"/>
          </a:p>
          <a:p>
            <a:r>
              <a:rPr lang="ru-RU" dirty="0" smtClean="0"/>
              <a:t>- Место для ожидания транспорта.  </a:t>
            </a:r>
            <a:r>
              <a:rPr lang="ru-RU" i="1" dirty="0" smtClean="0"/>
              <a:t>(Остановка).</a:t>
            </a:r>
            <a:endParaRPr lang="ru-RU" dirty="0" smtClean="0"/>
          </a:p>
          <a:p>
            <a:r>
              <a:rPr lang="ru-RU" dirty="0" smtClean="0"/>
              <a:t>- Где можно переходить улицу? </a:t>
            </a:r>
            <a:r>
              <a:rPr lang="ru-RU" i="1" dirty="0" smtClean="0"/>
              <a:t>(По пешеходному переходу).</a:t>
            </a:r>
            <a:endParaRPr lang="ru-RU" dirty="0" smtClean="0"/>
          </a:p>
          <a:p>
            <a:r>
              <a:rPr lang="ru-RU" dirty="0" smtClean="0"/>
              <a:t>- Когда нужно начинать переход улицы?   </a:t>
            </a:r>
            <a:r>
              <a:rPr lang="ru-RU" i="1" dirty="0" smtClean="0"/>
              <a:t>(Когда загорится зелёный свет).</a:t>
            </a:r>
            <a:endParaRPr lang="ru-RU" dirty="0" smtClean="0"/>
          </a:p>
          <a:p>
            <a:r>
              <a:rPr lang="ru-RU" dirty="0" smtClean="0"/>
              <a:t>- Человек, контролирующий движение. </a:t>
            </a:r>
            <a:r>
              <a:rPr lang="ru-RU" i="1" dirty="0" smtClean="0"/>
              <a:t>(Регулировщик).</a:t>
            </a:r>
            <a:endParaRPr lang="ru-RU" dirty="0" smtClean="0"/>
          </a:p>
          <a:p>
            <a:r>
              <a:rPr lang="ru-RU" dirty="0" smtClean="0"/>
              <a:t>- "Дирижёрская палочка" регулировщика.  </a:t>
            </a:r>
            <a:r>
              <a:rPr lang="ru-RU" i="1" dirty="0" smtClean="0"/>
              <a:t>(Жезл).</a:t>
            </a:r>
            <a:endParaRPr lang="ru-RU" dirty="0" smtClean="0"/>
          </a:p>
          <a:p>
            <a:r>
              <a:rPr lang="ru-RU" dirty="0" smtClean="0"/>
              <a:t>- Что нужно сделать, прежде чем переходить улицу? </a:t>
            </a:r>
            <a:r>
              <a:rPr lang="ru-RU" i="1" dirty="0" smtClean="0"/>
              <a:t>(Посмотреть </a:t>
            </a:r>
            <a:r>
              <a:rPr lang="ru-RU" i="1" dirty="0" smtClean="0"/>
              <a:t>налево</a:t>
            </a:r>
            <a:r>
              <a:rPr lang="ru-RU" i="1" dirty="0" smtClean="0"/>
              <a:t>, дойти до середины дороги – посмотреть на право, затем пройти остальное расстояние).</a:t>
            </a:r>
            <a:endParaRPr lang="ru-RU" dirty="0" smtClean="0"/>
          </a:p>
          <a:p>
            <a:r>
              <a:rPr lang="ru-RU" dirty="0" smtClean="0"/>
              <a:t>- Как нужно обходить стоящий транспорт?  </a:t>
            </a:r>
            <a:r>
              <a:rPr lang="ru-RU" i="1" dirty="0" smtClean="0"/>
              <a:t>(Сзади).</a:t>
            </a:r>
            <a:endParaRPr lang="ru-RU" dirty="0" smtClean="0"/>
          </a:p>
          <a:p>
            <a:r>
              <a:rPr lang="ru-RU" dirty="0" smtClean="0"/>
              <a:t>- Почему опасно перебегать улицу? </a:t>
            </a:r>
            <a:r>
              <a:rPr lang="ru-RU" i="1" dirty="0" smtClean="0"/>
              <a:t>(Потому что кроме пешеходов на улицах еще и машины).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"Дорожные знаки" Костюкова Н.Н.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264</TotalTime>
  <Words>1289</Words>
  <PresentationFormat>Экран (4:3)</PresentationFormat>
  <Paragraphs>131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Апекс</vt:lpstr>
      <vt:lpstr>Дорожные знаки</vt:lpstr>
      <vt:lpstr>Программные задачи: </vt:lpstr>
      <vt:lpstr>Материал: </vt:lpstr>
      <vt:lpstr>Дорожные знаки</vt:lpstr>
      <vt:lpstr>Слайд 5</vt:lpstr>
      <vt:lpstr>Слайд 6</vt:lpstr>
      <vt:lpstr>Слайд 7</vt:lpstr>
      <vt:lpstr>Слайд 8</vt:lpstr>
      <vt:lpstr>Как появились первые правила дорожного движения?</vt:lpstr>
      <vt:lpstr>Тогда царь издал указ  (первое правило поведения на дороге)</vt:lpstr>
      <vt:lpstr>Прошло много лет. На дорогах появились первые автомобили. </vt:lpstr>
      <vt:lpstr>Первые дорожные знаки  Наравне  с развитием автомобильного промысла,  развивалась и дорожная азбука, стали появляться дорожные знаки</vt:lpstr>
      <vt:lpstr>Дорожные знаки в современном мире</vt:lpstr>
      <vt:lpstr>«Пешеходный переход»</vt:lpstr>
      <vt:lpstr>Среди всех дорожных знаков самые строгие – запрещающие. Они имеют круглую форму с красной каймой или красным фоном. </vt:lpstr>
      <vt:lpstr>Предписывающие  Знаки сервиса</vt:lpstr>
      <vt:lpstr>Светофор</vt:lpstr>
      <vt:lpstr>История возникновения светофора</vt:lpstr>
      <vt:lpstr>Физкультминутка «Светофор»</vt:lpstr>
      <vt:lpstr>Вопросы для проверки знания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Дорожные знаки</dc:title>
  <dc:creator>work</dc:creator>
  <cp:lastModifiedBy>work</cp:lastModifiedBy>
  <cp:revision>27</cp:revision>
  <dcterms:created xsi:type="dcterms:W3CDTF">2014-08-19T05:23:12Z</dcterms:created>
  <dcterms:modified xsi:type="dcterms:W3CDTF">2014-08-20T10:06:14Z</dcterms:modified>
</cp:coreProperties>
</file>